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83" r:id="rId4"/>
    <p:sldId id="281" r:id="rId5"/>
    <p:sldId id="292" r:id="rId6"/>
    <p:sldId id="291" r:id="rId7"/>
    <p:sldId id="27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90" autoAdjust="0"/>
    <p:restoredTop sz="94699" autoAdjust="0"/>
  </p:normalViewPr>
  <p:slideViewPr>
    <p:cSldViewPr snapToGrid="0" snapToObjects="1">
      <p:cViewPr>
        <p:scale>
          <a:sx n="110" d="100"/>
          <a:sy n="110" d="100"/>
        </p:scale>
        <p:origin x="-189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1789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eige1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3964" y="2130425"/>
            <a:ext cx="7619793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tx1">
                    <a:tint val="75000"/>
                  </a:schemeClr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3964" y="6356350"/>
            <a:ext cx="2073615" cy="365125"/>
          </a:xfrm>
        </p:spPr>
        <p:txBody>
          <a:bodyPr/>
          <a:lstStyle/>
          <a:p>
            <a:fld id="{27A67EAE-794B-2748-939D-A63200598C9D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1830557" cy="365125"/>
          </a:xfrm>
        </p:spPr>
        <p:txBody>
          <a:bodyPr/>
          <a:lstStyle/>
          <a:p>
            <a:fld id="{D516794C-6CBA-A54B-9BDC-6C1BE07EA5D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560" y="5760720"/>
            <a:ext cx="24688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703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eige1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rbel"/>
                <a:cs typeface="Corbel"/>
              </a:defRPr>
            </a:lvl1pPr>
            <a:lvl2pPr>
              <a:defRPr>
                <a:latin typeface="Corbel"/>
                <a:cs typeface="Corbel"/>
              </a:defRPr>
            </a:lvl2pPr>
            <a:lvl3pPr>
              <a:defRPr>
                <a:latin typeface="Corbel"/>
                <a:cs typeface="Corbel"/>
              </a:defRPr>
            </a:lvl3pPr>
            <a:lvl4pPr>
              <a:defRPr>
                <a:latin typeface="Corbel"/>
                <a:cs typeface="Corbel"/>
              </a:defRPr>
            </a:lvl4pPr>
            <a:lvl5pPr>
              <a:defRPr>
                <a:latin typeface="Corbel"/>
                <a:cs typeface="Corbe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7EAE-794B-2748-939D-A63200598C9D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794C-6CBA-A54B-9BDC-6C1BE07EA5D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560" y="5760720"/>
            <a:ext cx="24688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319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eige1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Corbel"/>
                <a:cs typeface="Corbe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7EAE-794B-2748-939D-A63200598C9D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794C-6CBA-A54B-9BDC-6C1BE07EA5D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560" y="5760720"/>
            <a:ext cx="24688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72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eige1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4198" y="1600200"/>
            <a:ext cx="3761602" cy="4525963"/>
          </a:xfrm>
        </p:spPr>
        <p:txBody>
          <a:bodyPr/>
          <a:lstStyle>
            <a:lvl1pPr>
              <a:defRPr sz="2800">
                <a:latin typeface="Corbel"/>
                <a:cs typeface="Corbel"/>
              </a:defRPr>
            </a:lvl1pPr>
            <a:lvl2pPr>
              <a:defRPr sz="2400">
                <a:latin typeface="Corbel"/>
                <a:cs typeface="Corbel"/>
              </a:defRPr>
            </a:lvl2pPr>
            <a:lvl3pPr>
              <a:defRPr sz="2000">
                <a:latin typeface="Corbel"/>
                <a:cs typeface="Corbel"/>
              </a:defRPr>
            </a:lvl3pPr>
            <a:lvl4pPr>
              <a:defRPr sz="1800">
                <a:latin typeface="Corbel"/>
                <a:cs typeface="Corbel"/>
              </a:defRPr>
            </a:lvl4pPr>
            <a:lvl5pPr>
              <a:defRPr sz="1800">
                <a:latin typeface="Corbel"/>
                <a:cs typeface="Corbe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775243" cy="4525963"/>
          </a:xfrm>
        </p:spPr>
        <p:txBody>
          <a:bodyPr/>
          <a:lstStyle>
            <a:lvl1pPr>
              <a:defRPr sz="2800">
                <a:latin typeface="Corbel"/>
                <a:cs typeface="Corbel"/>
              </a:defRPr>
            </a:lvl1pPr>
            <a:lvl2pPr>
              <a:defRPr sz="2400">
                <a:latin typeface="Corbel"/>
                <a:cs typeface="Corbel"/>
              </a:defRPr>
            </a:lvl2pPr>
            <a:lvl3pPr>
              <a:defRPr sz="2000">
                <a:latin typeface="Corbel"/>
                <a:cs typeface="Corbel"/>
              </a:defRPr>
            </a:lvl3pPr>
            <a:lvl4pPr>
              <a:defRPr sz="1800">
                <a:latin typeface="Corbel"/>
                <a:cs typeface="Corbel"/>
              </a:defRPr>
            </a:lvl4pPr>
            <a:lvl5pPr>
              <a:defRPr sz="1800">
                <a:latin typeface="Corbel"/>
                <a:cs typeface="Corbe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7EAE-794B-2748-939D-A63200598C9D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794C-6CBA-A54B-9BDC-6C1BE07EA5D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560" y="5760720"/>
            <a:ext cx="24688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992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eige1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4198" y="1535113"/>
            <a:ext cx="3763190" cy="639762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4198" y="2174875"/>
            <a:ext cx="3763190" cy="3951288"/>
          </a:xfrm>
        </p:spPr>
        <p:txBody>
          <a:bodyPr/>
          <a:lstStyle>
            <a:lvl1pPr>
              <a:defRPr sz="2200">
                <a:latin typeface="Corbel"/>
                <a:cs typeface="Corbel"/>
              </a:defRPr>
            </a:lvl1pPr>
            <a:lvl2pPr>
              <a:defRPr sz="2000">
                <a:latin typeface="Corbel"/>
                <a:cs typeface="Corbel"/>
              </a:defRPr>
            </a:lvl2pPr>
            <a:lvl3pPr>
              <a:defRPr sz="1800">
                <a:latin typeface="Corbel"/>
                <a:cs typeface="Corbel"/>
              </a:defRPr>
            </a:lvl3pPr>
            <a:lvl4pPr>
              <a:defRPr sz="1600">
                <a:latin typeface="Corbel"/>
                <a:cs typeface="Corbel"/>
              </a:defRPr>
            </a:lvl4pPr>
            <a:lvl5pPr>
              <a:defRPr sz="1600">
                <a:latin typeface="Corbel"/>
                <a:cs typeface="Corbe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3778419" cy="639762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3778418" cy="3951288"/>
          </a:xfrm>
        </p:spPr>
        <p:txBody>
          <a:bodyPr/>
          <a:lstStyle>
            <a:lvl1pPr>
              <a:defRPr sz="2200">
                <a:latin typeface="Corbel"/>
                <a:cs typeface="Corbel"/>
              </a:defRPr>
            </a:lvl1pPr>
            <a:lvl2pPr>
              <a:defRPr sz="2000">
                <a:latin typeface="Corbel"/>
                <a:cs typeface="Corbel"/>
              </a:defRPr>
            </a:lvl2pPr>
            <a:lvl3pPr>
              <a:defRPr sz="1800">
                <a:latin typeface="Corbel"/>
                <a:cs typeface="Corbel"/>
              </a:defRPr>
            </a:lvl3pPr>
            <a:lvl4pPr>
              <a:defRPr sz="1600">
                <a:latin typeface="Corbel"/>
                <a:cs typeface="Corbel"/>
              </a:defRPr>
            </a:lvl4pPr>
            <a:lvl5pPr>
              <a:defRPr sz="1600">
                <a:latin typeface="Corbel"/>
                <a:cs typeface="Corbe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7EAE-794B-2748-939D-A63200598C9D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794C-6CBA-A54B-9BDC-6C1BE07EA5D1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560" y="5760720"/>
            <a:ext cx="24688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3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eige1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7EAE-794B-2748-939D-A63200598C9D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794C-6CBA-A54B-9BDC-6C1BE07EA5D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560" y="5760720"/>
            <a:ext cx="24688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614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eige1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7EAE-794B-2748-939D-A63200598C9D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794C-6CBA-A54B-9BDC-6C1BE07EA5D1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560" y="5760720"/>
            <a:ext cx="24688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65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eige1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198" y="273050"/>
            <a:ext cx="273131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4848393" cy="5853113"/>
          </a:xfrm>
        </p:spPr>
        <p:txBody>
          <a:bodyPr/>
          <a:lstStyle>
            <a:lvl1pPr>
              <a:defRPr sz="3200">
                <a:latin typeface="Corbel"/>
                <a:cs typeface="Corbel"/>
              </a:defRPr>
            </a:lvl1pPr>
            <a:lvl2pPr>
              <a:defRPr sz="2800">
                <a:latin typeface="Corbel"/>
                <a:cs typeface="Corbel"/>
              </a:defRPr>
            </a:lvl2pPr>
            <a:lvl3pPr>
              <a:defRPr sz="2400">
                <a:latin typeface="Corbel"/>
                <a:cs typeface="Corbel"/>
              </a:defRPr>
            </a:lvl3pPr>
            <a:lvl4pPr>
              <a:defRPr sz="2000">
                <a:latin typeface="Corbel"/>
                <a:cs typeface="Corbel"/>
              </a:defRPr>
            </a:lvl4pPr>
            <a:lvl5pPr>
              <a:defRPr sz="2000">
                <a:latin typeface="Corbel"/>
                <a:cs typeface="Corbel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4198" y="1435100"/>
            <a:ext cx="2731315" cy="4691063"/>
          </a:xfrm>
        </p:spPr>
        <p:txBody>
          <a:bodyPr/>
          <a:lstStyle>
            <a:lvl1pPr marL="0" indent="0">
              <a:buNone/>
              <a:defRPr sz="1400">
                <a:latin typeface="Corbel"/>
                <a:cs typeface="Corbe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7EAE-794B-2748-939D-A63200598C9D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794C-6CBA-A54B-9BDC-6C1BE07EA5D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560" y="5760720"/>
            <a:ext cx="24688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09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eige1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Corbel"/>
                <a:cs typeface="Corbe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7EAE-794B-2748-939D-A63200598C9D}" type="datetimeFigureOut">
              <a:rPr lang="en-US" smtClean="0"/>
              <a:t>6/2/2019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794C-6CBA-A54B-9BDC-6C1BE07EA5D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560" y="5760720"/>
            <a:ext cx="24688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000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Cover1.pdf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4198" y="274638"/>
            <a:ext cx="768924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4198" y="1600200"/>
            <a:ext cx="76892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4198" y="6356350"/>
            <a:ext cx="18566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orbel"/>
                <a:cs typeface="Corbel"/>
              </a:defRPr>
            </a:lvl1pPr>
          </a:lstStyle>
          <a:p>
            <a:fld id="{27A67EAE-794B-2748-939D-A63200598C9D}" type="datetimeFigureOut">
              <a:rPr lang="en-US" smtClean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orbel"/>
                <a:cs typeface="Corbe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18702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/>
                <a:cs typeface="Helvetica"/>
              </a:defRPr>
            </a:lvl1pPr>
          </a:lstStyle>
          <a:p>
            <a:fld id="{D516794C-6CBA-A54B-9BDC-6C1BE07EA5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304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eorgia"/>
          <a:ea typeface="+mj-ea"/>
          <a:cs typeface="Georgi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/>
          </a:solidFill>
          <a:latin typeface="Georgia"/>
          <a:ea typeface="+mn-ea"/>
          <a:cs typeface="Georg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Helvetica"/>
          <a:ea typeface="+mn-ea"/>
          <a:cs typeface="Helvetic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Helvetica"/>
          <a:ea typeface="+mn-ea"/>
          <a:cs typeface="Helvetic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Helvetica"/>
          <a:ea typeface="+mn-ea"/>
          <a:cs typeface="Helvetic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Helvetica"/>
          <a:ea typeface="+mn-ea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Vacation </a:t>
            </a:r>
            <a:r>
              <a:rPr lang="en-US" dirty="0" smtClean="0"/>
              <a:t>Activities Research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Initial Survey Results for 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Prepared by Amy M. Gregory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March 24, </a:t>
            </a:r>
            <a:r>
              <a:rPr lang="en-US" dirty="0" smtClean="0">
                <a:latin typeface="Calibri" panose="020F0502020204030204" pitchFamily="34" charset="0"/>
              </a:rPr>
              <a:t>2019 </a:t>
            </a:r>
            <a:endParaRPr lang="en-US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48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Details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34198" y="1245476"/>
            <a:ext cx="7689245" cy="488068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+mn-lt"/>
              </a:rPr>
              <a:t>Study Objectives</a:t>
            </a:r>
          </a:p>
          <a:p>
            <a:pPr lvl="1"/>
            <a:r>
              <a:rPr lang="en-US" dirty="0" smtClean="0">
                <a:latin typeface="+mn-lt"/>
              </a:rPr>
              <a:t>Identify preferences and motivation by activity type</a:t>
            </a:r>
          </a:p>
          <a:p>
            <a:r>
              <a:rPr lang="en-US" dirty="0" smtClean="0">
                <a:latin typeface="+mn-lt"/>
              </a:rPr>
              <a:t>Survey</a:t>
            </a:r>
            <a:endParaRPr lang="en-US" dirty="0" smtClean="0">
              <a:latin typeface="+mn-lt"/>
            </a:endParaRPr>
          </a:p>
          <a:p>
            <a:pPr lvl="1"/>
            <a:r>
              <a:rPr lang="en-US" dirty="0" smtClean="0">
                <a:latin typeface="+mn-lt"/>
              </a:rPr>
              <a:t>Launched March 3</a:t>
            </a:r>
            <a:r>
              <a:rPr lang="en-US" baseline="30000" dirty="0" smtClean="0">
                <a:latin typeface="+mn-lt"/>
              </a:rPr>
              <a:t>rd</a:t>
            </a:r>
            <a:endParaRPr lang="en-US" dirty="0" smtClean="0">
              <a:latin typeface="+mn-lt"/>
            </a:endParaRPr>
          </a:p>
          <a:p>
            <a:pPr lvl="1"/>
            <a:r>
              <a:rPr lang="en-US" dirty="0" smtClean="0">
                <a:latin typeface="+mn-lt"/>
              </a:rPr>
              <a:t>294 </a:t>
            </a:r>
            <a:r>
              <a:rPr lang="en-US" dirty="0" smtClean="0">
                <a:latin typeface="+mn-lt"/>
              </a:rPr>
              <a:t>completed surveys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7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198" y="1056290"/>
            <a:ext cx="7689245" cy="5312979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Gender</a:t>
            </a:r>
            <a:endParaRPr lang="en-US" dirty="0" smtClean="0">
              <a:latin typeface="Calibri" panose="020F0502020204030204" pitchFamily="34" charset="0"/>
            </a:endParaRP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61% female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Average age = 44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60s – 70s = 14%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40s – 50s = 44%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20s – 30s = 39%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Travel Party Composition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4.52 </a:t>
            </a:r>
            <a:r>
              <a:rPr lang="en-US" dirty="0" smtClean="0">
                <a:latin typeface="Calibri" panose="020F0502020204030204" pitchFamily="34" charset="0"/>
              </a:rPr>
              <a:t>travelers (average) </a:t>
            </a:r>
            <a:r>
              <a:rPr lang="en-US" dirty="0" smtClean="0">
                <a:latin typeface="Calibri" panose="020F0502020204030204" pitchFamily="34" charset="0"/>
              </a:rPr>
              <a:t>in party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Travelling with spouse/partner, children, parents, friends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24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198" y="1198180"/>
            <a:ext cx="7689245" cy="4927984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Guests are very satisfied with their vacation and the current activities offered.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Five </a:t>
            </a:r>
            <a:r>
              <a:rPr lang="en-US" dirty="0" smtClean="0">
                <a:latin typeface="Calibri" panose="020F0502020204030204" pitchFamily="34" charset="0"/>
              </a:rPr>
              <a:t>(5) activity types emerged as dominant.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Three (3) motivations prevailed.</a:t>
            </a:r>
          </a:p>
          <a:p>
            <a:endParaRPr lang="en-US" dirty="0" smtClean="0">
              <a:latin typeface="Calibri" panose="020F0502020204030204" pitchFamily="34" charset="0"/>
            </a:endParaRPr>
          </a:p>
          <a:p>
            <a:pPr lvl="2"/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41747" y="5849165"/>
            <a:ext cx="24902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*Finding is not statistically significant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5727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2800" dirty="0"/>
              <a:t>Overall satisfaction with current activities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20" y="1952351"/>
            <a:ext cx="7082247" cy="318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712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/>
              <a:t>Please help us understand what it is about this activity that entices you to do it.</a:t>
            </a:r>
            <a:r>
              <a:rPr lang="en-US" dirty="0"/>
              <a:t> 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704975"/>
            <a:ext cx="7696200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562" y="4018073"/>
            <a:ext cx="6715125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5280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Amy.Gregory@UCF.edu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91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1269</TotalTime>
  <Words>144</Words>
  <Application>Microsoft Office PowerPoint</Application>
  <PresentationFormat>On-screen Show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Vacation Activities Research</vt:lpstr>
      <vt:lpstr>Survey Details</vt:lpstr>
      <vt:lpstr>Participants</vt:lpstr>
      <vt:lpstr>Highlights</vt:lpstr>
      <vt:lpstr>Overall satisfaction with current activities</vt:lpstr>
      <vt:lpstr>Please help us understand what it is about this activity that entices you to do it. </vt:lpstr>
      <vt:lpstr>Thank you!</vt:lpstr>
    </vt:vector>
  </TitlesOfParts>
  <Company>University of Syracuse 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Monika England</dc:creator>
  <cp:lastModifiedBy>Amy</cp:lastModifiedBy>
  <cp:revision>56</cp:revision>
  <dcterms:created xsi:type="dcterms:W3CDTF">2014-07-21T19:18:05Z</dcterms:created>
  <dcterms:modified xsi:type="dcterms:W3CDTF">2019-06-02T16:00:34Z</dcterms:modified>
</cp:coreProperties>
</file>